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8"/>
  </p:notesMasterIdLst>
  <p:sldIdLst>
    <p:sldId id="257" r:id="rId3"/>
    <p:sldId id="270" r:id="rId4"/>
    <p:sldId id="271" r:id="rId5"/>
    <p:sldId id="272" r:id="rId6"/>
    <p:sldId id="259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33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6985" autoAdjust="0"/>
    <p:restoredTop sz="94434" autoAdjust="0"/>
  </p:normalViewPr>
  <p:slideViewPr>
    <p:cSldViewPr snapToGrid="0">
      <p:cViewPr varScale="1">
        <p:scale>
          <a:sx n="69" d="100"/>
          <a:sy n="69" d="100"/>
        </p:scale>
        <p:origin x="-127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72A6FA-19E5-4530-8E92-E7C545222338}" type="datetimeFigureOut">
              <a:rPr lang="en-US" smtClean="0"/>
              <a:pPr/>
              <a:t>3/18/2021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121FA7-53BB-431B-BD21-66F8481CD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12118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B4C491BD-6194-4E51-ABE5-08A78BA5D132}" type="slidenum"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pPr/>
              <a:t>1</a:t>
            </a:fld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3" name="Slide Number Placeholder 6"/>
          <p:cNvSpPr txBox="1">
            <a:spLocks noGrp="1"/>
          </p:cNvSpPr>
          <p:nvPr/>
        </p:nvSpPr>
        <p:spPr bwMode="auto">
          <a:xfrm>
            <a:off x="3778250" y="9429750"/>
            <a:ext cx="28892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7A077828-BA68-4FDB-B286-F99BFA8E39AE}" type="slidenum"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4" name="Header Placeholder 1"/>
          <p:cNvSpPr txBox="1">
            <a:spLocks noGrp="1"/>
          </p:cNvSpPr>
          <p:nvPr/>
        </p:nvSpPr>
        <p:spPr bwMode="auto">
          <a:xfrm>
            <a:off x="0" y="0"/>
            <a:ext cx="2890838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t>กฎหมายสิ่งแวดล้อม</a:t>
            </a:r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5" name="Footer Placeholder 5"/>
          <p:cNvSpPr txBox="1">
            <a:spLocks noGrp="1"/>
          </p:cNvSpPr>
          <p:nvPr/>
        </p:nvSpPr>
        <p:spPr bwMode="auto">
          <a:xfrm>
            <a:off x="0" y="9429750"/>
            <a:ext cx="2890838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t>สงวนลิขสิทธิ์ โดย บริษัท เอไอเอ็ม คอนซัลแตนท์ จำกัด</a:t>
            </a:r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6" name="Slide Number Placeholder 6"/>
          <p:cNvSpPr txBox="1">
            <a:spLocks noGrp="1"/>
          </p:cNvSpPr>
          <p:nvPr/>
        </p:nvSpPr>
        <p:spPr bwMode="auto">
          <a:xfrm>
            <a:off x="3778250" y="9429750"/>
            <a:ext cx="28892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9DB0AFA1-087E-401B-9EE8-E2A9F81D2861}" type="slidenum"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8" name="Rectangle 3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07912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4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5BABB1-DB2B-47DA-9383-9BD1C4A151D2}" type="datetime1">
              <a:rPr lang="th-TH"/>
              <a:pPr>
                <a:defRPr/>
              </a:pPr>
              <a:t>18/03/64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3A87A9-750A-4100-9A89-FB6E44F6923D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81002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756BE8-4452-4952-830E-067303277A32}" type="datetime1">
              <a:rPr lang="th-TH"/>
              <a:pPr>
                <a:defRPr/>
              </a:pPr>
              <a:t>18/03/64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609CDF-57D0-4A7E-A3CE-958DEA43750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3758050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5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5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C87527-1E37-4224-B2FA-A56DBE435F9F}" type="datetime1">
              <a:rPr lang="th-TH"/>
              <a:pPr>
                <a:defRPr/>
              </a:pPr>
              <a:t>18/03/64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29876-FD68-43B2-AEAB-7ABAEA41773A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4642334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4707F3-18E9-4CDF-ABE2-7D0CDBA9D667}" type="datetime1">
              <a:rPr lang="th-TH"/>
              <a:pPr>
                <a:defRPr/>
              </a:pPr>
              <a:t>18/03/64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1E7BCC-A2AE-4FEA-AEE1-FBD87B7DDA95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36399720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F9F807-0E03-41E3-B6F0-4666956555B5}" type="datetime1">
              <a:rPr lang="th-TH"/>
              <a:pPr>
                <a:defRPr/>
              </a:pPr>
              <a:t>18/03/64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74DA2C-68FD-4707-9CCC-DB4A3143A744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30664165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10D24D-470D-4AC6-9E50-D4D049866E1C}" type="datetime1">
              <a:rPr lang="th-TH"/>
              <a:pPr>
                <a:defRPr/>
              </a:pPr>
              <a:t>18/03/64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546B2F-32E5-4534-994B-F5E5F619EDC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15462843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6570B3-E003-4781-A0B1-E84946261D26}" type="datetime1">
              <a:rPr lang="th-TH"/>
              <a:pPr>
                <a:defRPr/>
              </a:pPr>
              <a:t>18/03/64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BF472D-BD1F-466C-B8D3-D9BB1DE0A6B5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3577946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97266-AF0E-4FC1-B5DA-C537BF239B9C}" type="datetime1">
              <a:rPr lang="th-TH"/>
              <a:pPr>
                <a:defRPr/>
              </a:pPr>
              <a:t>18/03/64</a:t>
            </a:fld>
            <a:endParaRPr lang="th-TH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425446-72A4-4255-8766-38084A1DE86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33760905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F07E60-2EB8-44E0-8E02-6E01ADF756FB}" type="datetime1">
              <a:rPr lang="th-TH"/>
              <a:pPr>
                <a:defRPr/>
              </a:pPr>
              <a:t>18/03/64</a:t>
            </a:fld>
            <a:endParaRPr lang="th-TH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1152AC-6E4F-48C5-9033-2B868489333B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34697445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F47A27-D455-4386-92E3-4E96BEE8A254}" type="datetime1">
              <a:rPr lang="th-TH"/>
              <a:pPr>
                <a:defRPr/>
              </a:pPr>
              <a:t>18/03/64</a:t>
            </a:fld>
            <a:endParaRPr lang="th-TH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0C819D-8443-4FCB-A002-67309705E31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8125835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th-TH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A5378-16E6-48F2-BE0E-249C3179A3A0}" type="datetime1">
              <a:rPr lang="th-TH"/>
              <a:pPr>
                <a:defRPr/>
              </a:pPr>
              <a:t>18/03/64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54712D-27E4-43A9-A709-727A1FC3C43C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1510524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3D1CFE-C5A8-47D2-9F36-5D1AAFE14A5A}" type="datetime1">
              <a:rPr lang="th-TH"/>
              <a:pPr>
                <a:defRPr/>
              </a:pPr>
              <a:t>18/03/64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E71F4A-5F40-4BDE-92B8-7018362B7756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5361033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80EFC-EA06-4E7A-BD84-EE01BCD8EB45}" type="datetime1">
              <a:rPr lang="th-TH"/>
              <a:pPr>
                <a:defRPr/>
              </a:pPr>
              <a:t>18/03/64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EA77F9-2706-4212-8559-E4D02A59B49F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31864113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48B455-CAB6-409A-9A22-39494B2C07E6}" type="datetime1">
              <a:rPr lang="th-TH"/>
              <a:pPr>
                <a:defRPr/>
              </a:pPr>
              <a:t>18/03/64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B035E6-8DFE-423E-9F59-02531F06A4D5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38352747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A12798-1B63-4C0A-980A-3DF738A268E9}" type="datetime1">
              <a:rPr lang="th-TH"/>
              <a:pPr>
                <a:defRPr/>
              </a:pPr>
              <a:t>18/03/64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6075EE-C67A-4F50-AC19-7653DBFF7F42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2501958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2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583A2-90F3-47B6-9D2B-59AEEFDB4CD5}" type="datetime1">
              <a:rPr lang="th-TH"/>
              <a:pPr>
                <a:defRPr/>
              </a:pPr>
              <a:t>18/03/64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60D72A-D09F-4426-BCF1-626708EB19B4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2593017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4B255-B0EB-46D0-BEA5-9440035BA4F8}" type="datetime1">
              <a:rPr lang="th-TH"/>
              <a:pPr>
                <a:defRPr/>
              </a:pPr>
              <a:t>18/03/64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E50CC2-C140-480E-86E0-1A9E59F5820A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654478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D99E29-F77D-465C-98F3-7DB32DCD1C04}" type="datetime1">
              <a:rPr lang="th-TH"/>
              <a:pPr>
                <a:defRPr/>
              </a:pPr>
              <a:t>18/03/64</a:t>
            </a:fld>
            <a:endParaRPr lang="th-TH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E63DC-0C35-4D16-BC77-C69B7CC1F21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1647290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1C967-6A03-40AD-9CC4-21CF0898DFB8}" type="datetime1">
              <a:rPr lang="th-TH"/>
              <a:pPr>
                <a:defRPr/>
              </a:pPr>
              <a:t>18/03/64</a:t>
            </a:fld>
            <a:endParaRPr lang="th-TH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1D7417-B85E-445B-9B5C-80FFF4E74BF0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1834930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684C5B-8D90-469A-BB28-45C03DAF8F61}" type="datetime1">
              <a:rPr lang="th-TH"/>
              <a:pPr>
                <a:defRPr/>
              </a:pPr>
              <a:t>18/03/64</a:t>
            </a:fld>
            <a:endParaRPr lang="th-TH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86D271-6905-4286-9EE1-534BAA231E86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3245043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7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th-TH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60593-8D12-4B49-AD94-31C4E86E3C01}" type="datetime1">
              <a:rPr lang="th-TH"/>
              <a:pPr>
                <a:defRPr/>
              </a:pPr>
              <a:t>18/03/64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1A05F0-4F07-4D86-B720-5F438AA511AD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1786823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F2BA5-B156-4DA1-A88B-6BAA4D1D48A0}" type="datetime1">
              <a:rPr lang="th-TH"/>
              <a:pPr>
                <a:defRPr/>
              </a:pPr>
              <a:t>18/03/64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A66CC5-C682-40DB-8031-062FF6079C12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1498883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Rectangle 11"/>
          <p:cNvSpPr>
            <a:spLocks noChangeArrowheads="1"/>
          </p:cNvSpPr>
          <p:nvPr userDrawn="1"/>
        </p:nvSpPr>
        <p:spPr bwMode="auto">
          <a:xfrm>
            <a:off x="0" y="149450"/>
            <a:ext cx="326028" cy="5377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CCFFFF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th-TH" sz="3200" b="1">
              <a:solidFill>
                <a:prstClr val="black"/>
              </a:solidFill>
              <a:latin typeface="Cordia New" panose="020B0304020202020204" pitchFamily="34" charset="-34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th-TH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th-TH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7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C951C24-B56C-4035-BDC5-103DCFE4AB7F}" type="datetime1">
              <a:rPr lang="th-TH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18/03/64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7067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4209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2358EAD-14DD-444D-97A4-4A0F50B353A2}" type="slidenum">
              <a:rPr lang="th-TH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h-TH" altLang="en-US"/>
          </a:p>
        </p:txBody>
      </p:sp>
      <p:cxnSp>
        <p:nvCxnSpPr>
          <p:cNvPr id="1032" name="Straight Connector 14"/>
          <p:cNvCxnSpPr>
            <a:cxnSpLocks noChangeShapeType="1"/>
          </p:cNvCxnSpPr>
          <p:nvPr userDrawn="1"/>
        </p:nvCxnSpPr>
        <p:spPr bwMode="auto">
          <a:xfrm>
            <a:off x="935038" y="620713"/>
            <a:ext cx="8208962" cy="0"/>
          </a:xfrm>
          <a:prstGeom prst="line">
            <a:avLst/>
          </a:prstGeom>
          <a:noFill/>
          <a:ln w="9525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033" name="Straight Connector 14"/>
          <p:cNvCxnSpPr>
            <a:cxnSpLocks noChangeShapeType="1"/>
          </p:cNvCxnSpPr>
          <p:nvPr userDrawn="1"/>
        </p:nvCxnSpPr>
        <p:spPr bwMode="auto">
          <a:xfrm>
            <a:off x="935038" y="692150"/>
            <a:ext cx="8208962" cy="0"/>
          </a:xfrm>
          <a:prstGeom prst="lin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pic>
        <p:nvPicPr>
          <p:cNvPr id="1034" name="รูปภาพ 10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35" y="44452"/>
            <a:ext cx="900113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4057539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Rectangle 11"/>
          <p:cNvSpPr>
            <a:spLocks noChangeArrowheads="1"/>
          </p:cNvSpPr>
          <p:nvPr userDrawn="1"/>
        </p:nvSpPr>
        <p:spPr bwMode="auto">
          <a:xfrm>
            <a:off x="0" y="0"/>
            <a:ext cx="9144000" cy="8366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CCFFFF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th-TH" sz="3200" b="1">
              <a:solidFill>
                <a:prstClr val="black"/>
              </a:solidFill>
              <a:latin typeface="Cordia New" panose="020B0304020202020204" pitchFamily="34" charset="-34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th-TH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th-TH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640B7BF-AB41-457D-BC2B-BF77F6CA611D}" type="datetime1">
              <a:rPr lang="th-TH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18/03/64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706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420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9AAF993-73DF-4218-A45D-BAA079F544DF}" type="slidenum">
              <a:rPr lang="th-TH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h-TH" altLang="en-US"/>
          </a:p>
        </p:txBody>
      </p:sp>
      <p:cxnSp>
        <p:nvCxnSpPr>
          <p:cNvPr id="1032" name="Straight Connector 14"/>
          <p:cNvCxnSpPr>
            <a:cxnSpLocks noChangeShapeType="1"/>
          </p:cNvCxnSpPr>
          <p:nvPr userDrawn="1"/>
        </p:nvCxnSpPr>
        <p:spPr bwMode="auto">
          <a:xfrm>
            <a:off x="935038" y="620713"/>
            <a:ext cx="8208962" cy="0"/>
          </a:xfrm>
          <a:prstGeom prst="line">
            <a:avLst/>
          </a:prstGeom>
          <a:noFill/>
          <a:ln w="9525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033" name="Straight Connector 14"/>
          <p:cNvCxnSpPr>
            <a:cxnSpLocks noChangeShapeType="1"/>
          </p:cNvCxnSpPr>
          <p:nvPr userDrawn="1"/>
        </p:nvCxnSpPr>
        <p:spPr bwMode="auto">
          <a:xfrm>
            <a:off x="935038" y="692150"/>
            <a:ext cx="8208962" cy="0"/>
          </a:xfrm>
          <a:prstGeom prst="lin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pic>
        <p:nvPicPr>
          <p:cNvPr id="1034" name="รูปภาพ 10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44450"/>
            <a:ext cx="900113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276468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imconsultant.com/" TargetMode="Externa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r>
              <a:rPr lang="en-US" altLang="en-US"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t>www.aimconsultant.com</a:t>
            </a:r>
          </a:p>
        </p:txBody>
      </p:sp>
      <p:sp>
        <p:nvSpPr>
          <p:cNvPr id="307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536A29C5-ABC9-4BFB-8B14-2341D328DB99}" type="slidenum">
              <a:rPr lang="th-TH" altLang="en-US"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/>
              <a:t>1</a:t>
            </a:fld>
            <a:endParaRPr lang="th-TH" altLang="en-US" sz="12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3076" name="Slide Number Placeholder 5"/>
          <p:cNvSpPr txBox="1">
            <a:spLocks noGrp="1"/>
          </p:cNvSpPr>
          <p:nvPr/>
        </p:nvSpPr>
        <p:spPr bwMode="auto">
          <a:xfrm>
            <a:off x="6553200" y="635637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en-US" altLang="en-US" sz="12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3077" name="Rectangle 3"/>
          <p:cNvSpPr txBox="1">
            <a:spLocks noChangeArrowheads="1"/>
          </p:cNvSpPr>
          <p:nvPr/>
        </p:nvSpPr>
        <p:spPr bwMode="auto">
          <a:xfrm>
            <a:off x="250031" y="989032"/>
            <a:ext cx="8643938" cy="5281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 smtClean="0">
                <a:solidFill>
                  <a:prstClr val="black"/>
                </a:solidFill>
              </a:rPr>
              <a:t>ประกาศกระทรวงทรัพยากรธรรมชาติและสิ่งแวดล้อม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 smtClean="0">
                <a:solidFill>
                  <a:prstClr val="black"/>
                </a:solidFill>
              </a:rPr>
              <a:t>เรื่อง กำหนดโครงการ กิจการ หรือการดำเนินการ ซึ่งต้องจัดทำรายงานการประเมินผลกระทบสิ่งแวดล้อมและหลักเกณฑ์ </a:t>
            </a: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 smtClean="0">
                <a:solidFill>
                  <a:prstClr val="black"/>
                </a:solidFill>
              </a:rPr>
              <a:t>วิธีการ </a:t>
            </a:r>
            <a:r>
              <a:rPr lang="th-TH" altLang="en-US" sz="3400" dirty="0" smtClean="0">
                <a:solidFill>
                  <a:prstClr val="black"/>
                </a:solidFill>
              </a:rPr>
              <a:t>และเงื่อนไขในการจัดทำรายงานการประเมินผลกระทบสิ่งแวดล้อม (ฉบับที่ 3) พ.ศ.</a:t>
            </a:r>
            <a:r>
              <a:rPr lang="th-TH" altLang="en-US" sz="3400" dirty="0" smtClean="0">
                <a:solidFill>
                  <a:prstClr val="black"/>
                </a:solidFill>
              </a:rPr>
              <a:t>2564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 smtClean="0">
                <a:solidFill>
                  <a:prstClr val="black"/>
                </a:solidFill>
              </a:rPr>
              <a:t>ประกาศในราชกิจจานุเบกษา 15 มีนาคม </a:t>
            </a:r>
            <a:r>
              <a:rPr lang="th-TH" altLang="en-US" sz="3400" dirty="0" smtClean="0">
                <a:solidFill>
                  <a:prstClr val="black"/>
                </a:solidFill>
              </a:rPr>
              <a:t>2564</a:t>
            </a:r>
            <a:endParaRPr lang="th-TH" altLang="en-US" sz="3400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924492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2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22617"/>
            <a:ext cx="8742218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th-TH" sz="2000" dirty="0" smtClean="0">
                <a:latin typeface="Cordia New" pitchFamily="34" charset="-34"/>
                <a:cs typeface="Cordia New" pitchFamily="34" charset="-34"/>
              </a:rPr>
              <a:t>ยกเลิกความในลำดับที่ 2 และลำดับที่ 7 ของเอกสารท้ายประกาศ 4 โครงการ กิจการหรือการดำเนินการ ซึ่งต้องจัดทำรายงานการประเมินผลกระทบสิ่งแวดล้อม ของประกาศกระทรวงทรัพยากรธรรมชาติและสิ่งแวดล้อม เรื่อง กำหนดโครงการ กิจการ หรือการดำเนินการ ซึ่งต้องจัดทำรายงานการประเมินผลกระทบสิ่งแวดล้อม และหลักเกณฑ์ วิธีการ และเงื่อนไขในการจัดทำรายงานการประเมินผลกระทบสิ่งแวดล้อม ลงวันที่ 19 พฤศจิกายน พ.ศ.2561 และให้ใช้ความต่อไปนี้แทน</a:t>
            </a:r>
            <a:endParaRPr lang="th-TH" sz="2000" dirty="0" smtClean="0">
              <a:latin typeface="Cordia New" pitchFamily="34" charset="-34"/>
              <a:cs typeface="Cordia New" pitchFamily="34" charset="-34"/>
            </a:endParaRPr>
          </a:p>
        </p:txBody>
      </p:sp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2"/>
          <a:srcRect l="10862" t="17837" r="29922" b="25272"/>
          <a:stretch>
            <a:fillRect/>
          </a:stretch>
        </p:blipFill>
        <p:spPr bwMode="auto">
          <a:xfrm>
            <a:off x="1633345" y="2202825"/>
            <a:ext cx="5714389" cy="3135863"/>
          </a:xfrm>
          <a:prstGeom prst="rect">
            <a:avLst/>
          </a:prstGeom>
          <a:noFill/>
          <a:ln w="1">
            <a:noFill/>
            <a:miter lim="800000"/>
            <a:headEnd/>
            <a:tailEnd type="none" w="med" len="med"/>
          </a:ln>
          <a:effectLst/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/>
          <a:srcRect l="10653" t="30764" r="29817" b="41099"/>
          <a:stretch>
            <a:fillRect/>
          </a:stretch>
        </p:blipFill>
        <p:spPr bwMode="auto">
          <a:xfrm>
            <a:off x="1641431" y="5297122"/>
            <a:ext cx="5692695" cy="1560878"/>
          </a:xfrm>
          <a:prstGeom prst="rect">
            <a:avLst/>
          </a:prstGeom>
          <a:noFill/>
          <a:ln w="1">
            <a:noFill/>
            <a:miter lim="800000"/>
            <a:headEnd/>
            <a:tailEnd type="none" w="med" len="med"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3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22617"/>
            <a:ext cx="8742218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th-TH" sz="2000" dirty="0" smtClean="0">
                <a:latin typeface="Cordia New" pitchFamily="34" charset="-34"/>
                <a:cs typeface="Cordia New" pitchFamily="34" charset="-34"/>
              </a:rPr>
              <a:t>ยกเลิกความในลำดับที่ 2 และลำดับที่ 7 ของเอกสารท้ายประกาศ 6 ขั้นตอนในการเสนอรายงานการประเมินผลกระทบสิ่งแวดล้อม ของประกาศกระทรวงทรัพยากรธรรมชาติและสิ่งแวดล้อม เรื่อง กำหนดโครงการ กิจการ หรือการดำเนินการ ซึ่งต้องจัดทำรายงานการประเมินผลกระทบสิ่งแวดล้อม และหลักเกณฑ์ วิธีการ และเงื่อนไขในการจัดทำรายงานการประเมินผลกระทบสิ่งแวดล้อม ลงวันที่ 18 พฤศจิกายน พ.ศ. 2561 และให้ใช้ความต่อไปนี้แทน</a:t>
            </a:r>
            <a:endParaRPr lang="th-TH" sz="2000" dirty="0" smtClean="0">
              <a:latin typeface="Cordia New" pitchFamily="34" charset="-34"/>
              <a:cs typeface="Cordia New" pitchFamily="34" charset="-34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/>
          <a:srcRect l="22174" t="19119" r="27790" b="10692"/>
          <a:stretch>
            <a:fillRect/>
          </a:stretch>
        </p:blipFill>
        <p:spPr bwMode="auto">
          <a:xfrm>
            <a:off x="1939638" y="2348137"/>
            <a:ext cx="4847360" cy="3942897"/>
          </a:xfrm>
          <a:prstGeom prst="rect">
            <a:avLst/>
          </a:prstGeom>
          <a:noFill/>
          <a:ln w="1">
            <a:noFill/>
            <a:miter lim="800000"/>
            <a:headEnd/>
            <a:tailEnd type="none" w="med" len="med"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4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22617"/>
            <a:ext cx="874221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ประกาศนี้ให้ใช้บังคับนับแต่วันถัดจากวันประกาศในราชกิจจานุเบกษาเป็นต้นไป</a:t>
            </a:r>
            <a:endParaRPr lang="th-TH" sz="2800" dirty="0" smtClean="0">
              <a:latin typeface="Cordia New" pitchFamily="34" charset="-34"/>
              <a:cs typeface="Cordia New" pitchFamily="34" charset="-34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ตัวแทนหมายเลขภาพนิ่ง 1"/>
          <p:cNvSpPr>
            <a:spLocks noGrp="1"/>
          </p:cNvSpPr>
          <p:nvPr>
            <p:ph type="sldNum" sz="quarter" idx="12"/>
          </p:nvPr>
        </p:nvSpPr>
        <p:spPr bwMode="auto">
          <a:xfrm>
            <a:off x="5943600" y="6477000"/>
            <a:ext cx="2819400" cy="336550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B34E2E2D-C333-41FA-A5C9-7EFD11A186BE}" type="slidenum">
              <a:rPr lang="en-US" altLang="en-US" sz="10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/>
              <a:t>5</a:t>
            </a:fld>
            <a:endParaRPr lang="en-US" altLang="en-US" sz="10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755650" y="1700213"/>
            <a:ext cx="7561263" cy="4011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290" tIns="43144" rIns="86290" bIns="43144">
            <a:spAutoFit/>
          </a:bodyPr>
          <a:lstStyle>
            <a:lvl1pPr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th-TH" altLang="en-US" sz="3400" dirty="0">
                <a:solidFill>
                  <a:srgbClr val="FF0000"/>
                </a:solidFill>
              </a:rPr>
              <a:t>ติดต่อเรา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th-TH" altLang="en-US" sz="3400" dirty="0">
                <a:solidFill>
                  <a:srgbClr val="00B050"/>
                </a:solidFill>
              </a:rPr>
              <a:t>บริษัท เอไอ</a:t>
            </a:r>
            <a:r>
              <a:rPr lang="th-TH" altLang="en-US" sz="3400" dirty="0" err="1">
                <a:solidFill>
                  <a:srgbClr val="00B050"/>
                </a:solidFill>
              </a:rPr>
              <a:t>เอ็ม</a:t>
            </a:r>
            <a:r>
              <a:rPr lang="th-TH" altLang="en-US" sz="3400" dirty="0">
                <a:solidFill>
                  <a:srgbClr val="00B050"/>
                </a:solidFill>
              </a:rPr>
              <a:t> </a:t>
            </a:r>
            <a:r>
              <a:rPr lang="th-TH" altLang="en-US" sz="3400" dirty="0" err="1">
                <a:solidFill>
                  <a:srgbClr val="00B050"/>
                </a:solidFill>
              </a:rPr>
              <a:t>คอนซัลแตนท์</a:t>
            </a:r>
            <a:r>
              <a:rPr lang="th-TH" altLang="en-US" sz="3400" dirty="0">
                <a:solidFill>
                  <a:srgbClr val="00B050"/>
                </a:solidFill>
              </a:rPr>
              <a:t> จำกัด</a:t>
            </a:r>
            <a:endParaRPr lang="en-US" altLang="en-US" sz="3400" dirty="0">
              <a:solidFill>
                <a:srgbClr val="00B050"/>
              </a:solidFill>
            </a:endParaRP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 dirty="0" smtClean="0">
                <a:solidFill>
                  <a:srgbClr val="00B050"/>
                </a:solidFill>
              </a:rPr>
              <a:t>6/8 </a:t>
            </a:r>
            <a:r>
              <a:rPr lang="th-TH" altLang="en-US" sz="3400" dirty="0" smtClean="0">
                <a:solidFill>
                  <a:srgbClr val="00B050"/>
                </a:solidFill>
              </a:rPr>
              <a:t>ถ.</a:t>
            </a:r>
            <a:r>
              <a:rPr lang="th-TH" altLang="en-US" sz="3400" dirty="0">
                <a:solidFill>
                  <a:srgbClr val="00B050"/>
                </a:solidFill>
              </a:rPr>
              <a:t>มาเจริญ แขวง</a:t>
            </a:r>
            <a:r>
              <a:rPr lang="th-TH" altLang="en-US" sz="3400" dirty="0" smtClean="0">
                <a:solidFill>
                  <a:srgbClr val="00B050"/>
                </a:solidFill>
              </a:rPr>
              <a:t>หนองแขม</a:t>
            </a:r>
            <a:endParaRPr lang="th-TH" altLang="en-US" sz="3400" dirty="0">
              <a:solidFill>
                <a:srgbClr val="00B050"/>
              </a:solidFill>
            </a:endParaRP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th-TH" altLang="en-US" sz="3400" dirty="0">
                <a:solidFill>
                  <a:srgbClr val="00B050"/>
                </a:solidFill>
              </a:rPr>
              <a:t>เขตหนองแขม กทม. 10160 </a:t>
            </a:r>
            <a:r>
              <a:rPr lang="en-US" altLang="en-US" sz="3400" dirty="0">
                <a:solidFill>
                  <a:srgbClr val="00B050"/>
                </a:solidFill>
              </a:rPr>
              <a:t> 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 dirty="0">
                <a:solidFill>
                  <a:srgbClr val="00B050"/>
                </a:solidFill>
              </a:rPr>
              <a:t>Tel</a:t>
            </a:r>
            <a:r>
              <a:rPr lang="th-TH" altLang="en-US" sz="3400" dirty="0">
                <a:solidFill>
                  <a:srgbClr val="00B050"/>
                </a:solidFill>
              </a:rPr>
              <a:t>. 02-</a:t>
            </a:r>
            <a:r>
              <a:rPr lang="en-US" altLang="en-US" sz="3400" dirty="0">
                <a:solidFill>
                  <a:srgbClr val="00B050"/>
                </a:solidFill>
              </a:rPr>
              <a:t>489-2500-1, </a:t>
            </a:r>
            <a:r>
              <a:rPr lang="en-US" altLang="en-US" sz="3400" dirty="0" smtClean="0">
                <a:solidFill>
                  <a:srgbClr val="00B050"/>
                </a:solidFill>
              </a:rPr>
              <a:t>086-3751811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 dirty="0" smtClean="0">
                <a:solidFill>
                  <a:srgbClr val="00B050"/>
                </a:solidFill>
                <a:hlinkClick r:id="rId2"/>
              </a:rPr>
              <a:t>www.aimconsultant.com</a:t>
            </a:r>
            <a:r>
              <a:rPr lang="th-TH" altLang="en-US" sz="3400" dirty="0" smtClean="0">
                <a:solidFill>
                  <a:srgbClr val="00B050"/>
                </a:solidFill>
              </a:rPr>
              <a:t>  </a:t>
            </a:r>
            <a:endParaRPr lang="en-US" altLang="en-US" sz="3400" dirty="0">
              <a:solidFill>
                <a:srgbClr val="00B050"/>
              </a:solidFill>
            </a:endParaRP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 dirty="0">
                <a:solidFill>
                  <a:srgbClr val="FF0000"/>
                </a:solidFill>
              </a:rPr>
              <a:t>Email: </a:t>
            </a:r>
            <a:r>
              <a:rPr lang="en-US" altLang="en-US" sz="3400" u="sng" dirty="0">
                <a:solidFill>
                  <a:srgbClr val="FF0000"/>
                </a:solidFill>
              </a:rPr>
              <a:t>marketing@aimconsultant.com</a:t>
            </a:r>
            <a:endParaRPr lang="th-TH" altLang="en-US" sz="3400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36242571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636</TotalTime>
  <Words>272</Words>
  <Application>Microsoft Office PowerPoint</Application>
  <PresentationFormat>นำเสนอทางหน้าจอ (4:3)</PresentationFormat>
  <Paragraphs>35</Paragraphs>
  <Slides>5</Slides>
  <Notes>1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2</vt:i4>
      </vt:variant>
      <vt:variant>
        <vt:lpstr>ชื่อเรื่องภาพนิ่ง</vt:lpstr>
      </vt:variant>
      <vt:variant>
        <vt:i4>5</vt:i4>
      </vt:variant>
    </vt:vector>
  </HeadingPairs>
  <TitlesOfParts>
    <vt:vector size="7" baseType="lpstr">
      <vt:lpstr>1_Office Theme</vt:lpstr>
      <vt:lpstr>Office Theme</vt:lpstr>
      <vt:lpstr>ภาพนิ่ง 1</vt:lpstr>
      <vt:lpstr>ภาพนิ่ง 2</vt:lpstr>
      <vt:lpstr>ภาพนิ่ง 3</vt:lpstr>
      <vt:lpstr>ภาพนิ่ง 4</vt:lpstr>
      <vt:lpstr>ภาพนิ่ง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เอไอเอ็ม</cp:lastModifiedBy>
  <cp:revision>166</cp:revision>
  <dcterms:created xsi:type="dcterms:W3CDTF">2020-07-02T04:19:53Z</dcterms:created>
  <dcterms:modified xsi:type="dcterms:W3CDTF">2021-03-18T02:54:50Z</dcterms:modified>
</cp:coreProperties>
</file>